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Golos Text"/>
      <p:regular r:id="rId28"/>
      <p:bold r:id="rId29"/>
    </p:embeddedFont>
    <p:embeddedFont>
      <p:font typeface="Proxima Nova"/>
      <p:regular r:id="rId30"/>
      <p:bold r:id="rId31"/>
      <p:italic r:id="rId32"/>
      <p:boldItalic r:id="rId33"/>
    </p:embeddedFont>
    <p:embeddedFont>
      <p:font typeface="Proxima Nova Semibold"/>
      <p:regular r:id="rId34"/>
      <p:bold r:id="rId35"/>
      <p:boldItalic r:id="rId36"/>
    </p:embeddedFont>
    <p:embeddedFont>
      <p:font typeface="Golos Text SemiBo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GolosTex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losTex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35" Type="http://schemas.openxmlformats.org/officeDocument/2006/relationships/font" Target="fonts/ProximaNovaSemibold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GolosText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ProximaNova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GolosText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09a1957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09a1957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09a1957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09a1957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09a1957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09a1957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ef3d21abc_56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ef3d21abc_56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ef3d21abc_56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ef3d21abc_56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ef3d21abc_56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ef3d21abc_56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ef3d21abc_56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ef3d21abc_56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ef3d21abc_56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ef3d21abc_56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09a19570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09a19570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09a19570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09a1957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02f3e9306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02f3e9306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09a19570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09a19570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09a19570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09a19570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ef3d21abc_56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ef3d21abc_56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ef3d21abc_5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ef3d21abc_5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ef3d21abc_5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ef3d21abc_5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ef3d21abc_5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ef3d21abc_5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ef3d21abc_56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ef3d21abc_5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ef3d21abc_56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ef3d21abc_56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ef3d21abc_56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ef3d21abc_56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ef3d21abc_56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ef3d21abc_56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80"/>
              <a:t>Использование метода контрастивного обучения в задаче классификации ЭКГ</a:t>
            </a:r>
            <a:endParaRPr sz="3780"/>
          </a:p>
        </p:txBody>
      </p:sp>
      <p:sp>
        <p:nvSpPr>
          <p:cNvPr id="60" name="Google Shape;60;p13"/>
          <p:cNvSpPr txBox="1"/>
          <p:nvPr/>
        </p:nvSpPr>
        <p:spPr>
          <a:xfrm>
            <a:off x="173200" y="4422075"/>
            <a:ext cx="51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Подготовил: Кривохижин Д,Н.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Научный руководитель: д-р ф.-м. наук, проф., Шишкин А.Г.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311700" y="14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Self-Supervised Learning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399125" y="625050"/>
            <a:ext cx="82764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Self-Supervised Learning (или unsupervised) - режим обучения моделей, при котором задача обучения не требует дополнительной разметки и формируется исходя из внутренней структуры самих объектов, либо из базовых знаний об объектах.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Преимущество таких методов состоит как раз в более эффективном использовании информации, которую мы уже знаем про каждый конкретный объект, следовательно нет необходимости дополнительно делать разметку.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399125" y="264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Contrastive Learning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1438375" y="1212450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33800" y="3286275"/>
            <a:ext cx="8276400" cy="3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Контрастивное обучение — это метод машинного обучения, направленный на обучение моделей таким образом, чтобы они могли различать похожие и непохожие объекты или представления данных. Основная идея заключается в том, чтобы сблизить в пространстве признаков представления похожих объектов (положительных пар) и отдалить представления непохожих объектов (отрицательных пар).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274050" y="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100"/>
              <a:t>Общая п</a:t>
            </a:r>
            <a:r>
              <a:rPr lang="ru" sz="4100"/>
              <a:t>остановка задачи</a:t>
            </a:r>
            <a:endParaRPr sz="4100"/>
          </a:p>
        </p:txBody>
      </p:sp>
      <p:sp>
        <p:nvSpPr>
          <p:cNvPr id="181" name="Google Shape;181;p23"/>
          <p:cNvSpPr txBox="1"/>
          <p:nvPr/>
        </p:nvSpPr>
        <p:spPr>
          <a:xfrm>
            <a:off x="274050" y="803525"/>
            <a:ext cx="8773800" cy="4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 выбранном датасете, с необходимым количеством </a:t>
            </a:r>
            <a:r>
              <a:rPr lang="ru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размеченных</a:t>
            </a:r>
            <a:r>
              <a:rPr lang="ru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данных, использовать метод контрастивного обучения(self-supervised) для обучения и настройки весов и параметров модели, определяющей “похожесть входящих данных”. Зафиксировав, определенные во время обучения, веса модифицируем модель добавляя классификатор и откидывая репрезентатор.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Обучаем модель на размеченных данных с датасета, получая результат - точность классификации.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274050" y="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100"/>
              <a:t>Математическая п</a:t>
            </a:r>
            <a:r>
              <a:rPr lang="ru" sz="4100"/>
              <a:t>остановка задачи</a:t>
            </a:r>
            <a:endParaRPr sz="4100"/>
          </a:p>
        </p:txBody>
      </p:sp>
      <p:sp>
        <p:nvSpPr>
          <p:cNvPr id="187" name="Google Shape;187;p24"/>
          <p:cNvSpPr txBox="1"/>
          <p:nvPr/>
        </p:nvSpPr>
        <p:spPr>
          <a:xfrm>
            <a:off x="180400" y="788475"/>
            <a:ext cx="8773800" cy="4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50" y="828913"/>
            <a:ext cx="7334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326775" y="2781375"/>
            <a:ext cx="72372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Аугментация:</a:t>
            </a:r>
            <a:endParaRPr sz="1300">
              <a:solidFill>
                <a:schemeClr val="dk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50" y="3160825"/>
            <a:ext cx="6420774" cy="15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712" y="2035851"/>
            <a:ext cx="4370163" cy="18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/>
        </p:nvSpPr>
        <p:spPr>
          <a:xfrm>
            <a:off x="311700" y="1016825"/>
            <a:ext cx="5690100" cy="3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Записи представлены в формате цифровых сигналов и хранятся в виде двухканальных временных рядов. Каждый сигнал представляет собой массив 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отсчетов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измеренных в милливольтах (мВ).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Канал 1 (MLII)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модифицированное отведение II (modified limb lead II), является наиболее 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распространенным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и информативным для диагностики аритмий.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Канал 2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 одно из грудных отведений (V1, V2, V3, V4, V5 или V6), варьируется в зависимости от конкретной записи.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6529150" y="799325"/>
            <a:ext cx="25305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Общие характеристики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Источник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База данных PhysioNet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Назначение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Разработка и оценка алгоритмов автоматического анализа ЭКГ и классификации сердечных аритмий.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Количество записей: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48 записей ЭКГ.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Продолжительность записи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примерно 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30 минут.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Частота дискретизации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360 Гц.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Количество отведений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2 канала для каждой записи.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8" name="Google Shape;198;p25"/>
          <p:cNvCxnSpPr/>
          <p:nvPr/>
        </p:nvCxnSpPr>
        <p:spPr>
          <a:xfrm flipH="1" rot="10800000">
            <a:off x="5994744" y="623825"/>
            <a:ext cx="7800" cy="4454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5"/>
          <p:cNvSpPr txBox="1"/>
          <p:nvPr>
            <p:ph type="title"/>
          </p:nvPr>
        </p:nvSpPr>
        <p:spPr>
          <a:xfrm>
            <a:off x="297589" y="22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Источник данных(датасет) – MIT-BIH Arrhythmia Database</a:t>
            </a:r>
            <a:endParaRPr/>
          </a:p>
        </p:txBody>
      </p:sp>
      <p:cxnSp>
        <p:nvCxnSpPr>
          <p:cNvPr id="200" name="Google Shape;200;p25"/>
          <p:cNvCxnSpPr/>
          <p:nvPr/>
        </p:nvCxnSpPr>
        <p:spPr>
          <a:xfrm flipH="1" rot="10800000">
            <a:off x="5987540" y="623825"/>
            <a:ext cx="7800" cy="4454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11700" y="22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MIT-BIH Arrhythmia Database</a:t>
            </a:r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356875" y="844500"/>
            <a:ext cx="5690100" cy="3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– реальные сигналы, поэтому необходимо учитывать: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Наличие блуждающей нулевой линии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медленное смещение базового уровня сигнала, вызванное дыханием или движениями пациента.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Высокочастотный шум и артефакты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вызванные электродами или оборудованием.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Неравномерность сердечных сокращений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интервалы между сокращениями могут сильно варьироваться, что важно учитывать при сегментации данных.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6197825" y="607200"/>
            <a:ext cx="2877000" cy="4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Классы и аннотации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R-пики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позиции (индексы временных 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отсчетов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), соответствующие вершинам комплексов QRS.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Типы ударов: обозначения сердечных событий, например: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 (Normal beat)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нормальное сокращение сердца.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 (Ventricular ectopic beat)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желудочковая экстрасистолия.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 (Supraventricular ectopic beat)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наджелудочковая экстрасистолия.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 (Fusion beats)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сливные сокращения.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 (Unclassifiable beat)</a:t>
            </a: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не классифицируемые удары.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8" name="Google Shape;208;p26"/>
          <p:cNvCxnSpPr/>
          <p:nvPr/>
        </p:nvCxnSpPr>
        <p:spPr>
          <a:xfrm rot="10800000">
            <a:off x="5949300" y="7550"/>
            <a:ext cx="0" cy="515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75" y="3310525"/>
            <a:ext cx="3599268" cy="160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75" y="-338600"/>
            <a:ext cx="4739751" cy="30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400" y="776800"/>
            <a:ext cx="3943824" cy="24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/>
          <p:nvPr/>
        </p:nvSpPr>
        <p:spPr>
          <a:xfrm>
            <a:off x="5056388" y="60900"/>
            <a:ext cx="4083600" cy="755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27"/>
          <p:cNvSpPr txBox="1"/>
          <p:nvPr>
            <p:ph type="title"/>
          </p:nvPr>
        </p:nvSpPr>
        <p:spPr>
          <a:xfrm>
            <a:off x="5056375" y="124250"/>
            <a:ext cx="50724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/>
              <a:t>Предобработка ЭКГ сигналов</a:t>
            </a:r>
            <a:endParaRPr sz="2220"/>
          </a:p>
        </p:txBody>
      </p:sp>
      <p:sp>
        <p:nvSpPr>
          <p:cNvPr id="218" name="Google Shape;218;p27"/>
          <p:cNvSpPr/>
          <p:nvPr/>
        </p:nvSpPr>
        <p:spPr>
          <a:xfrm>
            <a:off x="6170750" y="2629275"/>
            <a:ext cx="2251500" cy="57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ROI - окрестности R-пик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9" name="Google Shape;219;p27"/>
          <p:cNvCxnSpPr/>
          <p:nvPr/>
        </p:nvCxnSpPr>
        <p:spPr>
          <a:xfrm flipH="1">
            <a:off x="1159000" y="3333850"/>
            <a:ext cx="492000" cy="12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7"/>
          <p:cNvCxnSpPr/>
          <p:nvPr/>
        </p:nvCxnSpPr>
        <p:spPr>
          <a:xfrm>
            <a:off x="3067825" y="3354500"/>
            <a:ext cx="519900" cy="18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7"/>
          <p:cNvSpPr/>
          <p:nvPr/>
        </p:nvSpPr>
        <p:spPr>
          <a:xfrm>
            <a:off x="1355425" y="3002200"/>
            <a:ext cx="2028900" cy="44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Детектирование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 R-пик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3587725" y="3512450"/>
            <a:ext cx="111300" cy="1269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2331225" y="3410300"/>
            <a:ext cx="111300" cy="1269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1047700" y="3410300"/>
            <a:ext cx="111300" cy="1269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1114775" y="124250"/>
            <a:ext cx="3026700" cy="44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Частотный анализ сигнала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0" y="-232825"/>
            <a:ext cx="5016600" cy="34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5825" y="3639341"/>
            <a:ext cx="4739751" cy="1436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/>
          <p:nvPr/>
        </p:nvSpPr>
        <p:spPr>
          <a:xfrm>
            <a:off x="5561150" y="3575950"/>
            <a:ext cx="2251500" cy="25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Удаление БНЛ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Предобработка сигналов и аугментации</a:t>
            </a:r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133700" y="1386150"/>
            <a:ext cx="40530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Э</a:t>
            </a: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тапы предобработки сигналов перед обучением модели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У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даление БНЛ: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●"/>
            </a:pP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Используются методы фильтрации или вейвлет-преобразования (например, Daubechies db6)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Детекция и сегментация по R-пикам: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●"/>
            </a:pP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Применяются алгоритмы автоматической детекции из библиотеки NeuroKit2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4718950" y="1386150"/>
            <a:ext cx="4053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Аугментации</a:t>
            </a: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 сигналов при обучении модели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●"/>
            </a:pP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В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ременное растяжение(сжатие сигнала)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●"/>
            </a:pP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Амплитудное масштабирование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●"/>
            </a:pP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Добавление Гауссова шума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/>
          <p:nvPr/>
        </p:nvSpPr>
        <p:spPr>
          <a:xfrm>
            <a:off x="4552600" y="-12350"/>
            <a:ext cx="4622700" cy="5169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000"/>
              </a:srgbClr>
            </a:outerShdw>
            <a:reflection blurRad="0" dir="5400000" dist="38100" endA="0" endPos="30000" fadeDir="5400012" kx="0" rotWithShape="0" algn="bl" stA="1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0" y="-12350"/>
            <a:ext cx="4566600" cy="5169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000"/>
              </a:srgbClr>
            </a:outerShdw>
            <a:reflection blurRad="0" dir="5400000" dist="38100" endA="0" endPos="30000" fadeDir="5400012" kx="0" rotWithShape="0" algn="bl" stA="1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с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2" name="Google Shape;242;p29"/>
          <p:cNvCxnSpPr/>
          <p:nvPr/>
        </p:nvCxnSpPr>
        <p:spPr>
          <a:xfrm rot="10800000">
            <a:off x="4566600" y="-18000"/>
            <a:ext cx="6900" cy="521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9"/>
          <p:cNvSpPr/>
          <p:nvPr/>
        </p:nvSpPr>
        <p:spPr>
          <a:xfrm>
            <a:off x="3257400" y="1006075"/>
            <a:ext cx="2601000" cy="106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Обучение модели с помощью контрастивной функции потерь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4" name="Google Shape;244;p29"/>
          <p:cNvCxnSpPr>
            <a:stCxn id="243" idx="1"/>
            <a:endCxn id="245" idx="3"/>
          </p:cNvCxnSpPr>
          <p:nvPr/>
        </p:nvCxnSpPr>
        <p:spPr>
          <a:xfrm rot="10800000">
            <a:off x="2353500" y="601225"/>
            <a:ext cx="903900" cy="93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9"/>
          <p:cNvCxnSpPr>
            <a:stCxn id="243" idx="3"/>
            <a:endCxn id="247" idx="1"/>
          </p:cNvCxnSpPr>
          <p:nvPr/>
        </p:nvCxnSpPr>
        <p:spPr>
          <a:xfrm flipH="1" rot="10800000">
            <a:off x="5858400" y="601225"/>
            <a:ext cx="1193100" cy="93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9"/>
          <p:cNvCxnSpPr>
            <a:stCxn id="249" idx="0"/>
            <a:endCxn id="250" idx="2"/>
          </p:cNvCxnSpPr>
          <p:nvPr/>
        </p:nvCxnSpPr>
        <p:spPr>
          <a:xfrm rot="10800000">
            <a:off x="1355300" y="2259200"/>
            <a:ext cx="316500" cy="169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9"/>
          <p:cNvSpPr/>
          <p:nvPr/>
        </p:nvSpPr>
        <p:spPr>
          <a:xfrm>
            <a:off x="86150" y="2428700"/>
            <a:ext cx="3171300" cy="2477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los Text"/>
              <a:buChar char="❏"/>
            </a:pPr>
            <a:r>
              <a:rPr lang="ru" sz="1000">
                <a:latin typeface="Golos Text"/>
                <a:ea typeface="Golos Text"/>
                <a:cs typeface="Golos Text"/>
                <a:sym typeface="Golos Text"/>
              </a:rPr>
              <a:t>Непосредственная работа с исходными данными без потери информации при преобразовании в изображения.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los Text"/>
              <a:buChar char="❏"/>
            </a:pPr>
            <a:r>
              <a:rPr lang="ru" sz="1000">
                <a:latin typeface="Golos Text"/>
                <a:ea typeface="Golos Text"/>
                <a:cs typeface="Golos Text"/>
                <a:sym typeface="Golos Text"/>
              </a:rPr>
              <a:t>Меньшие вычислительные затраты и сложность моделей по сравнению с 2D CNN.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los Text"/>
              <a:buChar char="❏"/>
            </a:pPr>
            <a:r>
              <a:rPr lang="ru" sz="1000">
                <a:latin typeface="Golos Text"/>
                <a:ea typeface="Golos Text"/>
                <a:cs typeface="Golos Text"/>
                <a:sym typeface="Golos Text"/>
              </a:rPr>
              <a:t>Более естественные аугментации (например, временные сдвиги, масштабирование амплитуды).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575" y="47813"/>
            <a:ext cx="1418200" cy="11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37" y="-12350"/>
            <a:ext cx="1873437" cy="122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/>
          <p:nvPr/>
        </p:nvSpPr>
        <p:spPr>
          <a:xfrm>
            <a:off x="480000" y="-1000"/>
            <a:ext cx="1873500" cy="1204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7051625" y="47750"/>
            <a:ext cx="1418100" cy="1106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3" name="Google Shape;253;p29"/>
          <p:cNvCxnSpPr>
            <a:stCxn id="254" idx="2"/>
            <a:endCxn id="255" idx="0"/>
          </p:cNvCxnSpPr>
          <p:nvPr/>
        </p:nvCxnSpPr>
        <p:spPr>
          <a:xfrm flipH="1">
            <a:off x="7399475" y="2300700"/>
            <a:ext cx="361200" cy="12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9"/>
          <p:cNvSpPr/>
          <p:nvPr/>
        </p:nvSpPr>
        <p:spPr>
          <a:xfrm>
            <a:off x="5769725" y="2428700"/>
            <a:ext cx="3259800" cy="24774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los Text"/>
              <a:buChar char="❏"/>
            </a:pPr>
            <a:r>
              <a:rPr lang="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Большая вариативность в использовании подходов, например, SimCLR.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los Text"/>
              <a:buChar char="❏"/>
            </a:pPr>
            <a:r>
              <a:rPr lang="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Возможность применения известных архитектур (ResNet, DenseNet и др.), изначально разработанных для изображений.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los Text"/>
              <a:buChar char="❏"/>
            </a:pPr>
            <a:r>
              <a:rPr lang="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Визуализация спектральных характеристик, позволяющая использовать стандартные подходы компьютерного зрения.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6491675" y="1351800"/>
            <a:ext cx="2538000" cy="948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Переход от сигналов к спектрограммам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(2D изображения)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86150" y="1310350"/>
            <a:ext cx="2538000" cy="948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Адаптация подхода для временных рядов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(1D сигналы ЭКГ)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50" y="131837"/>
            <a:ext cx="5840924" cy="48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/>
          <p:nvPr>
            <p:ph type="title"/>
          </p:nvPr>
        </p:nvSpPr>
        <p:spPr>
          <a:xfrm>
            <a:off x="5489950" y="1582175"/>
            <a:ext cx="3654000" cy="46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90"/>
              <a:t>Математическое объяснение принципа</a:t>
            </a:r>
            <a:endParaRPr sz="249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90"/>
              <a:t>контрастивного обучения</a:t>
            </a:r>
            <a:endParaRPr sz="249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9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578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5410200" y="1747150"/>
            <a:ext cx="34113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Пример метода контрастивного обучения с двойной репрезентацией </a:t>
            </a:r>
            <a:endParaRPr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115175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работы: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4299900" y="318900"/>
            <a:ext cx="4844100" cy="4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❏"/>
            </a:pPr>
            <a:r>
              <a:rPr lang="ru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Изучить и адаптировать метод контрастивного обучения для ЭКГ-сигналов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❏"/>
            </a:pPr>
            <a:r>
              <a:rPr lang="ru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Разработать процедуры аугментации, сохраняющие важные клинические особенности сигналов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❏"/>
            </a:pPr>
            <a:r>
              <a:rPr lang="ru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Обучить модель для извлечения информативных признаков(определять меру схожести данных) с использованием контрастивной  функции потерь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❏"/>
            </a:pPr>
            <a:r>
              <a:rPr lang="ru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Использовать настроенную модель для классификации и оценить эффективность предложенного подхода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 rot="-1030628">
            <a:off x="534094" y="146818"/>
            <a:ext cx="1234167" cy="123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 rot="2081286">
            <a:off x="8164963" y="3132743"/>
            <a:ext cx="648501" cy="64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rot="1046723">
            <a:off x="5572954" y="764483"/>
            <a:ext cx="820166" cy="82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 rot="-2156682">
            <a:off x="5105463" y="4366419"/>
            <a:ext cx="648500" cy="648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4"/>
          <p:cNvCxnSpPr/>
          <p:nvPr/>
        </p:nvCxnSpPr>
        <p:spPr>
          <a:xfrm>
            <a:off x="4300050" y="3818100"/>
            <a:ext cx="4857300" cy="150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4"/>
          <p:cNvCxnSpPr/>
          <p:nvPr/>
        </p:nvCxnSpPr>
        <p:spPr>
          <a:xfrm flipH="1" rot="10800000">
            <a:off x="4300050" y="25"/>
            <a:ext cx="15000" cy="51510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4"/>
          <p:cNvPicPr preferRelativeResize="0"/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 rot="1382029">
            <a:off x="2873470" y="3944093"/>
            <a:ext cx="1234167" cy="123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6600" y="474250"/>
            <a:ext cx="111226" cy="11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6600" y="1511300"/>
            <a:ext cx="111226" cy="11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6600" y="2548350"/>
            <a:ext cx="111226" cy="11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/>
        </p:nvSpPr>
        <p:spPr>
          <a:xfrm>
            <a:off x="5128425" y="1393200"/>
            <a:ext cx="34113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Пример метода контрастивного обучения с двойной репрезентацией </a:t>
            </a:r>
            <a:endParaRPr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p32" title="bf6397fbc50404a2be05c2ff6370ed9a-image4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483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75" y="168575"/>
            <a:ext cx="4622100" cy="46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7267175" y="2168850"/>
            <a:ext cx="67800" cy="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5346825" y="1084425"/>
            <a:ext cx="34113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Пример метода контрастивного обучения с двойной репрезентацией </a:t>
            </a:r>
            <a:endParaRPr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3398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Текущие и</a:t>
            </a:r>
            <a:r>
              <a:rPr lang="ru">
                <a:solidFill>
                  <a:srgbClr val="000000"/>
                </a:solidFill>
              </a:rPr>
              <a:t>тоги и выводы: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513650" y="1062475"/>
            <a:ext cx="77751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Показана актуальность задачи автоматизации диагностики сердечно-сосудистых заболеваний по ЭКГ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Установлено, что существующие методы анализа ЭКГ-сигналов требуют больших объемов размеченных данных, что </a:t>
            </a:r>
            <a:r>
              <a:rPr lang="ru" sz="1100"/>
              <a:t>создает</a:t>
            </a:r>
            <a:r>
              <a:rPr lang="ru" sz="1100"/>
              <a:t> дополнительную нагрузку на медицинских специалистов.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Выявлено, что self-supervised подходы, такие как SimCLR, имеют потенциал значительно сократить потребность в дополнительной разметке при </a:t>
            </a:r>
            <a:r>
              <a:rPr lang="ru" sz="1100"/>
              <a:t>достаточной</a:t>
            </a:r>
            <a:r>
              <a:rPr lang="ru" sz="1100"/>
              <a:t> </a:t>
            </a:r>
            <a:r>
              <a:rPr lang="ru" sz="1100"/>
              <a:t>количественной</a:t>
            </a:r>
            <a:r>
              <a:rPr lang="ru" sz="1100"/>
              <a:t> нехватке 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/>
              <a:t>Проведен</a:t>
            </a:r>
            <a:r>
              <a:rPr b="1" lang="ru" sz="1100"/>
              <a:t> анализ существующих подходов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Рассмотрены классические (ручные методы), подходы обучения с учителем (supervised learning) и контрастивные методы (self-supervised learning).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Выделены преимущества контрастивного подхода в условиях ограниченности размеченных данных.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/>
              <a:t>Реализована и протестирована полная процедура для контрастивного обучения (</a:t>
            </a:r>
            <a:r>
              <a:rPr b="1" lang="ru" sz="1100"/>
              <a:t>наподобие</a:t>
            </a:r>
            <a:r>
              <a:rPr b="1" lang="ru" sz="1100"/>
              <a:t> SimCLR)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Создан алгоритм сегментации ЭКГ по R-пикам с помощью библиотеки NeuroKit2.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Проведено удаление блуждающей базовой линии методом вейвлет-преобразования Daubechies db6.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Разработаны и успешно применены аугментации для временных рядов (временное растяжение, амплитудное масштабирование, добавление Гауссова шума).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Лидирующие позиции по смертности в мире занимают сердечно-сосудистые заболевания.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Согласно данным Всемирной организации здравоохранения, ежегодно они уносят жизни около 18 миллионов человек, что составляет </a:t>
            </a:r>
            <a:r>
              <a:rPr b="1" lang="ru" sz="1500">
                <a:solidFill>
                  <a:schemeClr val="dk1"/>
                </a:solidFill>
              </a:rPr>
              <a:t>32%</a:t>
            </a:r>
            <a:r>
              <a:rPr lang="ru">
                <a:solidFill>
                  <a:schemeClr val="dk1"/>
                </a:solidFill>
              </a:rPr>
              <a:t> от общего числа смертей.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Самые </a:t>
            </a:r>
            <a:r>
              <a:rPr lang="ru">
                <a:solidFill>
                  <a:schemeClr val="dk1"/>
                </a:solidFill>
              </a:rPr>
              <a:t>распространенные</a:t>
            </a:r>
            <a:r>
              <a:rPr lang="ru">
                <a:solidFill>
                  <a:schemeClr val="dk1"/>
                </a:solidFill>
              </a:rPr>
              <a:t> методы для мониторинга и диагностики -  анализ ЭКГ пациентов.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5" title="free-icon-heartbeat-1048217.png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76825" y="3871099"/>
            <a:ext cx="1139075" cy="113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5"/>
          <p:cNvGrpSpPr/>
          <p:nvPr/>
        </p:nvGrpSpPr>
        <p:grpSpPr>
          <a:xfrm>
            <a:off x="3837075" y="-333350"/>
            <a:ext cx="4942472" cy="4974593"/>
            <a:chOff x="3837075" y="-333350"/>
            <a:chExt cx="4942472" cy="4974593"/>
          </a:xfrm>
        </p:grpSpPr>
        <p:pic>
          <p:nvPicPr>
            <p:cNvPr id="84" name="Google Shape;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9648" y="502250"/>
              <a:ext cx="3999899" cy="4138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 title="free-icon-heart-shape-outline-with-lifeline-30545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49380">
              <a:off x="3981771" y="-188658"/>
              <a:ext cx="1502533" cy="15025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 проблемы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Ключевая проблема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корректной постановки диагноза специалистам-кардиологам приходится анализировать тысячи ЭКГ-снимков, что часто приводит к ошибкам, необходимости повторной диагностики и общему снижению качества медицинской помощи.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Особенно остро подобные проблемы проявляются в сельских и отдаленных регионах, где квалифицированных специалистов не всегда хватает.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3271500" y="105425"/>
            <a:ext cx="2601000" cy="106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Анализ ЭКГ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8" name="Google Shape;98;p17"/>
          <p:cNvCxnSpPr>
            <a:stCxn id="97" idx="1"/>
            <a:endCxn id="99" idx="0"/>
          </p:cNvCxnSpPr>
          <p:nvPr/>
        </p:nvCxnSpPr>
        <p:spPr>
          <a:xfrm flipH="1">
            <a:off x="2002500" y="636275"/>
            <a:ext cx="1269000" cy="6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7"/>
          <p:cNvCxnSpPr>
            <a:stCxn id="97" idx="3"/>
            <a:endCxn id="101" idx="0"/>
          </p:cNvCxnSpPr>
          <p:nvPr/>
        </p:nvCxnSpPr>
        <p:spPr>
          <a:xfrm>
            <a:off x="5872500" y="636275"/>
            <a:ext cx="1269000" cy="6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7"/>
          <p:cNvCxnSpPr>
            <a:stCxn id="103" idx="0"/>
            <a:endCxn id="99" idx="2"/>
          </p:cNvCxnSpPr>
          <p:nvPr/>
        </p:nvCxnSpPr>
        <p:spPr>
          <a:xfrm rot="10800000">
            <a:off x="2002500" y="2217750"/>
            <a:ext cx="0" cy="169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>
            <a:stCxn id="105" idx="0"/>
            <a:endCxn id="101" idx="2"/>
          </p:cNvCxnSpPr>
          <p:nvPr/>
        </p:nvCxnSpPr>
        <p:spPr>
          <a:xfrm rot="10800000">
            <a:off x="7141500" y="2259250"/>
            <a:ext cx="0" cy="12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" name="Google Shape;106;p17"/>
          <p:cNvGrpSpPr/>
          <p:nvPr/>
        </p:nvGrpSpPr>
        <p:grpSpPr>
          <a:xfrm>
            <a:off x="733500" y="1268900"/>
            <a:ext cx="7677000" cy="3595750"/>
            <a:chOff x="733500" y="1329150"/>
            <a:chExt cx="7677000" cy="3595750"/>
          </a:xfrm>
        </p:grpSpPr>
        <p:sp>
          <p:nvSpPr>
            <p:cNvPr id="99" name="Google Shape;99;p17"/>
            <p:cNvSpPr/>
            <p:nvPr/>
          </p:nvSpPr>
          <p:spPr>
            <a:xfrm>
              <a:off x="733500" y="1329150"/>
              <a:ext cx="2538000" cy="948900"/>
            </a:xfrm>
            <a:prstGeom prst="roundRect">
              <a:avLst>
                <a:gd fmla="val 16667" name="adj"/>
              </a:avLst>
            </a:prstGeom>
            <a:solidFill>
              <a:srgbClr val="6FA8D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Proxima Nova"/>
                  <a:ea typeface="Proxima Nova"/>
                  <a:cs typeface="Proxima Nova"/>
                  <a:sym typeface="Proxima Nova"/>
                </a:rPr>
                <a:t>Ручной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Proxima Nova"/>
                  <a:ea typeface="Proxima Nova"/>
                  <a:cs typeface="Proxima Nova"/>
                  <a:sym typeface="Proxima Nova"/>
                </a:rPr>
                <a:t>(Специалист)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5872500" y="1370600"/>
              <a:ext cx="2538000" cy="948900"/>
            </a:xfrm>
            <a:prstGeom prst="roundRect">
              <a:avLst>
                <a:gd fmla="val 16667" name="adj"/>
              </a:avLst>
            </a:prstGeom>
            <a:solidFill>
              <a:srgbClr val="E0666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Proxima Nova"/>
                  <a:ea typeface="Proxima Nova"/>
                  <a:cs typeface="Proxima Nova"/>
                  <a:sym typeface="Proxima Nova"/>
                </a:rPr>
                <a:t>Автоматический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Proxima Nova"/>
                  <a:ea typeface="Proxima Nova"/>
                  <a:cs typeface="Proxima Nova"/>
                  <a:sym typeface="Proxima Nova"/>
                </a:rPr>
                <a:t>(Алгоритм)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733500" y="2447500"/>
              <a:ext cx="2538000" cy="2477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+"/>
              </a:pPr>
              <a:r>
                <a:rPr lang="ru" sz="1100">
                  <a:latin typeface="Proxima Nova"/>
                  <a:ea typeface="Proxima Nova"/>
                  <a:cs typeface="Proxima Nova"/>
                  <a:sym typeface="Proxima Nova"/>
                </a:rPr>
                <a:t>Высокая точность за счёт опыта и интуиции.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+"/>
              </a:pPr>
              <a:r>
                <a:rPr lang="ru" sz="1100">
                  <a:latin typeface="Proxima Nova"/>
                  <a:ea typeface="Proxima Nova"/>
                  <a:cs typeface="Proxima Nova"/>
                  <a:sym typeface="Proxima Nova"/>
                </a:rPr>
                <a:t>Возможность </a:t>
              </a:r>
              <a:r>
                <a:rPr lang="ru" sz="1100">
                  <a:latin typeface="Proxima Nova"/>
                  <a:ea typeface="Proxima Nova"/>
                  <a:cs typeface="Proxima Nova"/>
                  <a:sym typeface="Proxima Nova"/>
                </a:rPr>
                <a:t>учета</a:t>
              </a:r>
              <a:r>
                <a:rPr lang="ru" sz="1100">
                  <a:latin typeface="Proxima Nova"/>
                  <a:ea typeface="Proxima Nova"/>
                  <a:cs typeface="Proxima Nova"/>
                  <a:sym typeface="Proxima Nova"/>
                </a:rPr>
                <a:t> индивидуальных особенностей пациента.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-"/>
              </a:pPr>
              <a:r>
                <a:rPr lang="ru" sz="1100">
                  <a:latin typeface="Proxima Nova"/>
                  <a:ea typeface="Proxima Nova"/>
                  <a:cs typeface="Proxima Nova"/>
                  <a:sym typeface="Proxima Nova"/>
                </a:rPr>
                <a:t>Зависимость от квалификации врача (субъективность).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-"/>
              </a:pPr>
              <a:r>
                <a:rPr b="1" lang="ru" sz="1100">
                  <a:latin typeface="Proxima Nova"/>
                  <a:ea typeface="Proxima Nova"/>
                  <a:cs typeface="Proxima Nova"/>
                  <a:sym typeface="Proxima Nova"/>
                </a:rPr>
                <a:t>Большие временные и трудовые затраты (низкая скорость анализа).</a:t>
              </a:r>
              <a:endParaRPr b="1"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5872500" y="2447500"/>
              <a:ext cx="2538000" cy="2477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+"/>
              </a:pPr>
              <a:r>
                <a:rPr lang="ru" sz="1100">
                  <a:latin typeface="Proxima Nova"/>
                  <a:ea typeface="Proxima Nova"/>
                  <a:cs typeface="Proxima Nova"/>
                  <a:sym typeface="Proxima Nova"/>
                </a:rPr>
                <a:t>Высокая скорость и способность обрабатывать большие </a:t>
              </a:r>
              <a:r>
                <a:rPr lang="ru" sz="1100">
                  <a:latin typeface="Proxima Nova"/>
                  <a:ea typeface="Proxima Nova"/>
                  <a:cs typeface="Proxima Nova"/>
                  <a:sym typeface="Proxima Nova"/>
                </a:rPr>
                <a:t>объемы</a:t>
              </a:r>
              <a:r>
                <a:rPr lang="ru" sz="1100">
                  <a:latin typeface="Proxima Nova"/>
                  <a:ea typeface="Proxima Nova"/>
                  <a:cs typeface="Proxima Nova"/>
                  <a:sym typeface="Proxima Nova"/>
                </a:rPr>
                <a:t> данных.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+"/>
              </a:pPr>
              <a:r>
                <a:rPr lang="ru" sz="1100">
                  <a:latin typeface="Proxima Nova"/>
                  <a:ea typeface="Proxima Nova"/>
                  <a:cs typeface="Proxima Nova"/>
                  <a:sym typeface="Proxima Nova"/>
                </a:rPr>
                <a:t>Объективность и воспроизводимость результатов.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-"/>
              </a:pPr>
              <a:r>
                <a:rPr b="1" lang="ru" sz="1100">
                  <a:latin typeface="Proxima Nova"/>
                  <a:ea typeface="Proxima Nova"/>
                  <a:cs typeface="Proxima Nova"/>
                  <a:sym typeface="Proxima Nova"/>
                </a:rPr>
                <a:t>Недостаток данных(размеченных)</a:t>
              </a:r>
              <a:endParaRPr b="1"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-"/>
              </a:pPr>
              <a:r>
                <a:rPr lang="ru" sz="1100">
                  <a:latin typeface="Proxima Nova"/>
                  <a:ea typeface="Proxima Nova"/>
                  <a:cs typeface="Proxima Nova"/>
                  <a:sym typeface="Proxima Nova"/>
                </a:rPr>
                <a:t>Отсутствие гибкости и индивидуального подхода к пациенту.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08" name="Google Shape;108;p17" title="free-icon-heartbeat-1048217.png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002463" y="1268974"/>
            <a:ext cx="1139075" cy="11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0"/>
            <a:ext cx="1333875" cy="1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765000" y="-45124"/>
            <a:ext cx="1379000" cy="13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Развитие методов анализа ЭКГ</a:t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220200" y="1265150"/>
            <a:ext cx="2116200" cy="109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MANUAL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Proxima Nova"/>
                <a:ea typeface="Proxima Nova"/>
                <a:cs typeface="Proxima Nova"/>
                <a:sym typeface="Proxima Nova"/>
              </a:rPr>
              <a:t>Ручной, визуальный анализ ЭКГ специалистом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105363" y="1472250"/>
            <a:ext cx="2116200" cy="109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CLASSIC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Proxima Nova"/>
                <a:ea typeface="Proxima Nova"/>
                <a:cs typeface="Proxima Nova"/>
                <a:sym typeface="Proxima Nova"/>
              </a:rPr>
              <a:t>Статистические и эвристические</a:t>
            </a:r>
            <a:r>
              <a:rPr lang="ru" sz="1100">
                <a:latin typeface="Proxima Nova"/>
                <a:ea typeface="Proxima Nova"/>
                <a:cs typeface="Proxima Nova"/>
                <a:sym typeface="Proxima Nova"/>
              </a:rPr>
              <a:t> методы обработки сигналов ЭКГ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5956950" y="1175350"/>
            <a:ext cx="2116200" cy="109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RCNN &amp;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Proxima Nova"/>
                <a:ea typeface="Proxima Nova"/>
                <a:cs typeface="Proxima Nova"/>
                <a:sym typeface="Proxima Nova"/>
              </a:rPr>
              <a:t>Рекуррентные нейронные сети и сверточные сети, извлекающие признаки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6020650" y="2983950"/>
            <a:ext cx="2116200" cy="109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(SL)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Proxima Nova"/>
                <a:ea typeface="Proxima Nova"/>
                <a:cs typeface="Proxima Nova"/>
                <a:sym typeface="Proxima Nova"/>
              </a:rPr>
              <a:t>Сверточные нейронные сетей с подходами supervised learning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3277675" y="3149650"/>
            <a:ext cx="2116200" cy="109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SSL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Proxima Nova"/>
                <a:ea typeface="Proxima Nova"/>
                <a:cs typeface="Proxima Nova"/>
                <a:sym typeface="Proxima Nova"/>
              </a:rPr>
              <a:t>В</a:t>
            </a:r>
            <a:r>
              <a:rPr lang="ru" sz="1100">
                <a:latin typeface="Proxima Nova"/>
                <a:ea typeface="Proxima Nova"/>
                <a:cs typeface="Proxima Nova"/>
                <a:sym typeface="Proxima Nova"/>
              </a:rPr>
              <a:t> том числе контрастивный метод обучения на неразмеченных данных ЭКГ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257850" y="3767175"/>
            <a:ext cx="2116200" cy="109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TRANSFORMERS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Proxima Nova"/>
                <a:ea typeface="Proxima Nova"/>
                <a:cs typeface="Proxima Nova"/>
                <a:sym typeface="Proxima Nova"/>
              </a:rPr>
              <a:t>Н</a:t>
            </a:r>
            <a:r>
              <a:rPr lang="ru" sz="1100">
                <a:latin typeface="Proxima Nova"/>
                <a:ea typeface="Proxima Nova"/>
                <a:cs typeface="Proxima Nova"/>
                <a:sym typeface="Proxima Nova"/>
              </a:rPr>
              <a:t>ейросетевые архитектуры, основанные на механизме внимания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18"/>
          <p:cNvSpPr/>
          <p:nvPr/>
        </p:nvSpPr>
        <p:spPr>
          <a:xfrm rot="650703">
            <a:off x="2456217" y="1528543"/>
            <a:ext cx="529354" cy="5727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18"/>
          <p:cNvSpPr/>
          <p:nvPr/>
        </p:nvSpPr>
        <p:spPr>
          <a:xfrm rot="-1169535">
            <a:off x="5324498" y="1581511"/>
            <a:ext cx="529550" cy="5725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18"/>
          <p:cNvSpPr/>
          <p:nvPr/>
        </p:nvSpPr>
        <p:spPr>
          <a:xfrm rot="5400000">
            <a:off x="6783863" y="2343050"/>
            <a:ext cx="5295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18"/>
          <p:cNvSpPr/>
          <p:nvPr/>
        </p:nvSpPr>
        <p:spPr>
          <a:xfrm rot="10177179">
            <a:off x="5427496" y="3284859"/>
            <a:ext cx="529466" cy="5727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8"/>
          <p:cNvSpPr/>
          <p:nvPr/>
        </p:nvSpPr>
        <p:spPr>
          <a:xfrm rot="9224387">
            <a:off x="2561098" y="3854804"/>
            <a:ext cx="529553" cy="57262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1294500" y="188950"/>
            <a:ext cx="655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Частая проблема нейросетевых подходов</a:t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1453450" y="1069350"/>
            <a:ext cx="1830000" cy="25977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Неразмеченные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данные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92350" y="2520205"/>
            <a:ext cx="1664400" cy="1161963"/>
            <a:chOff x="5007950" y="2386500"/>
            <a:chExt cx="1664400" cy="1280400"/>
          </a:xfrm>
        </p:grpSpPr>
        <p:sp>
          <p:nvSpPr>
            <p:cNvPr id="134" name="Google Shape;134;p19"/>
            <p:cNvSpPr/>
            <p:nvPr/>
          </p:nvSpPr>
          <p:spPr>
            <a:xfrm>
              <a:off x="5007950" y="2959200"/>
              <a:ext cx="1664400" cy="707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Proxima Nova"/>
                  <a:ea typeface="Proxima Nova"/>
                  <a:cs typeface="Proxima Nova"/>
                  <a:sym typeface="Proxima Nova"/>
                </a:rPr>
                <a:t>Размеченные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Proxima Nova"/>
                  <a:ea typeface="Proxima Nova"/>
                  <a:cs typeface="Proxima Nova"/>
                  <a:sym typeface="Proxima Nova"/>
                </a:rPr>
                <a:t>данные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007950" y="2386500"/>
              <a:ext cx="1664400" cy="572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6" name="Google Shape;136;p19"/>
          <p:cNvGrpSpPr/>
          <p:nvPr/>
        </p:nvGrpSpPr>
        <p:grpSpPr>
          <a:xfrm>
            <a:off x="3697200" y="2338275"/>
            <a:ext cx="1115400" cy="1525825"/>
            <a:chOff x="3697200" y="2647050"/>
            <a:chExt cx="1115400" cy="1525825"/>
          </a:xfrm>
        </p:grpSpPr>
        <p:pic>
          <p:nvPicPr>
            <p:cNvPr id="137" name="Google Shape;13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97200" y="3057475"/>
              <a:ext cx="1115400" cy="111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7200" y="2647050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19"/>
          <p:cNvSpPr/>
          <p:nvPr/>
        </p:nvSpPr>
        <p:spPr>
          <a:xfrm>
            <a:off x="4289550" y="2618225"/>
            <a:ext cx="564900" cy="57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3046200" y="4223675"/>
            <a:ext cx="2417400" cy="46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(supervised learning)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7011100" y="1069350"/>
            <a:ext cx="1634100" cy="941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Синтезировать новые данные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971200" y="3101675"/>
            <a:ext cx="1713900" cy="1122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Разметить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дополнительные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 данные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3" name="Google Shape;143;p19"/>
          <p:cNvCxnSpPr>
            <a:stCxn id="142" idx="0"/>
            <a:endCxn id="141" idx="2"/>
          </p:cNvCxnSpPr>
          <p:nvPr/>
        </p:nvCxnSpPr>
        <p:spPr>
          <a:xfrm rot="10800000">
            <a:off x="7828150" y="2010575"/>
            <a:ext cx="0" cy="1091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 rot="10800000">
            <a:off x="6657300" y="2686125"/>
            <a:ext cx="1170300" cy="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7827250" y="2707475"/>
            <a:ext cx="900" cy="39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9"/>
          <p:cNvCxnSpPr/>
          <p:nvPr/>
        </p:nvCxnSpPr>
        <p:spPr>
          <a:xfrm rot="10800000">
            <a:off x="7828150" y="2010575"/>
            <a:ext cx="900" cy="39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9"/>
          <p:cNvCxnSpPr/>
          <p:nvPr/>
        </p:nvCxnSpPr>
        <p:spPr>
          <a:xfrm rot="-5400000">
            <a:off x="7506675" y="2490375"/>
            <a:ext cx="900" cy="39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" name="Google Shape;1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4500" y="2325213"/>
            <a:ext cx="461729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1450425" y="324550"/>
            <a:ext cx="65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320"/>
              <a:t>Существующие подходы обучения моделей</a:t>
            </a:r>
            <a:endParaRPr sz="2320"/>
          </a:p>
        </p:txBody>
      </p:sp>
      <p:sp>
        <p:nvSpPr>
          <p:cNvPr id="154" name="Google Shape;154;p20"/>
          <p:cNvSpPr/>
          <p:nvPr/>
        </p:nvSpPr>
        <p:spPr>
          <a:xfrm>
            <a:off x="519625" y="1604100"/>
            <a:ext cx="2409900" cy="1935300"/>
          </a:xfrm>
          <a:prstGeom prst="diamond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supervised learning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3529050" y="1604100"/>
            <a:ext cx="2085900" cy="2101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unsupervised learning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6214475" y="1664250"/>
            <a:ext cx="1905300" cy="1815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lt1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reinforcement learning</a:t>
            </a:r>
            <a:endParaRPr sz="12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1450425" y="324550"/>
            <a:ext cx="65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20"/>
              <a:t>Применимые подходы в контексте описанной проблемы</a:t>
            </a:r>
            <a:endParaRPr sz="1920"/>
          </a:p>
        </p:txBody>
      </p:sp>
      <p:sp>
        <p:nvSpPr>
          <p:cNvPr id="162" name="Google Shape;162;p21"/>
          <p:cNvSpPr/>
          <p:nvPr/>
        </p:nvSpPr>
        <p:spPr>
          <a:xfrm>
            <a:off x="519625" y="1604100"/>
            <a:ext cx="2409900" cy="1935300"/>
          </a:xfrm>
          <a:prstGeom prst="diamond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supervised learning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3529050" y="1604100"/>
            <a:ext cx="2085900" cy="2101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unsupervised learning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6214475" y="1664250"/>
            <a:ext cx="1905300" cy="1815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lt1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reinforcement learning</a:t>
            </a:r>
            <a:endParaRPr sz="12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349375" y="1022250"/>
            <a:ext cx="2750400" cy="3099000"/>
          </a:xfrm>
          <a:prstGeom prst="mathMultiply">
            <a:avLst>
              <a:gd fmla="val 23520" name="adj1"/>
            </a:avLst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5513225" y="925350"/>
            <a:ext cx="3307800" cy="3292800"/>
          </a:xfrm>
          <a:prstGeom prst="mathMultiply">
            <a:avLst>
              <a:gd fmla="val 23520" name="adj1"/>
            </a:avLst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